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5" r:id="rId4"/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6858000" cx="12192000"/>
  <p:notesSz cx="6858000" cy="12192000"/>
  <p:embeddedFontLst>
    <p:embeddedFont>
      <p:font typeface="Play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font" Target="fonts/Play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611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611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-228600" y="1524000"/>
            <a:ext cx="73152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1580813"/>
            <a:ext cx="2971800" cy="611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11580813"/>
            <a:ext cx="2971800" cy="611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:notes"/>
          <p:cNvSpPr txBox="1"/>
          <p:nvPr>
            <p:ph idx="1" type="body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:notes"/>
          <p:cNvSpPr/>
          <p:nvPr>
            <p:ph idx="2" type="sldImg"/>
          </p:nvPr>
        </p:nvSpPr>
        <p:spPr>
          <a:xfrm>
            <a:off x="-228600" y="1524000"/>
            <a:ext cx="73152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1780edfb45_0_87:notes"/>
          <p:cNvSpPr txBox="1"/>
          <p:nvPr>
            <p:ph idx="1" type="body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11780edfb45_0_87:notes"/>
          <p:cNvSpPr/>
          <p:nvPr>
            <p:ph idx="2" type="sldImg"/>
          </p:nvPr>
        </p:nvSpPr>
        <p:spPr>
          <a:xfrm>
            <a:off x="-228600" y="1524000"/>
            <a:ext cx="73152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6:notes"/>
          <p:cNvSpPr txBox="1"/>
          <p:nvPr>
            <p:ph idx="1" type="body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6:notes"/>
          <p:cNvSpPr/>
          <p:nvPr>
            <p:ph idx="2" type="sldImg"/>
          </p:nvPr>
        </p:nvSpPr>
        <p:spPr>
          <a:xfrm>
            <a:off x="-228600" y="1524000"/>
            <a:ext cx="73152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:notes"/>
          <p:cNvSpPr txBox="1"/>
          <p:nvPr>
            <p:ph idx="1" type="body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7:notes"/>
          <p:cNvSpPr/>
          <p:nvPr>
            <p:ph idx="2" type="sldImg"/>
          </p:nvPr>
        </p:nvSpPr>
        <p:spPr>
          <a:xfrm>
            <a:off x="-228600" y="1524000"/>
            <a:ext cx="73152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1780edfb45_0_130:notes"/>
          <p:cNvSpPr txBox="1"/>
          <p:nvPr>
            <p:ph idx="1" type="body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11780edfb45_0_130:notes"/>
          <p:cNvSpPr/>
          <p:nvPr>
            <p:ph idx="2" type="sldImg"/>
          </p:nvPr>
        </p:nvSpPr>
        <p:spPr>
          <a:xfrm>
            <a:off x="-228600" y="1524000"/>
            <a:ext cx="73152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:notes"/>
          <p:cNvSpPr txBox="1"/>
          <p:nvPr>
            <p:ph idx="1" type="body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4:notes"/>
          <p:cNvSpPr/>
          <p:nvPr>
            <p:ph idx="2" type="sldImg"/>
          </p:nvPr>
        </p:nvSpPr>
        <p:spPr>
          <a:xfrm>
            <a:off x="-228600" y="1524000"/>
            <a:ext cx="73152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1780edfb45_0_9:notes"/>
          <p:cNvSpPr txBox="1"/>
          <p:nvPr>
            <p:ph idx="1" type="body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11780edfb45_0_9:notes"/>
          <p:cNvSpPr/>
          <p:nvPr>
            <p:ph idx="2" type="sldImg"/>
          </p:nvPr>
        </p:nvSpPr>
        <p:spPr>
          <a:xfrm>
            <a:off x="-228600" y="1524000"/>
            <a:ext cx="73152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1780edfb45_0_31:notes"/>
          <p:cNvSpPr txBox="1"/>
          <p:nvPr>
            <p:ph idx="1" type="body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11780edfb45_0_31:notes"/>
          <p:cNvSpPr/>
          <p:nvPr>
            <p:ph idx="2" type="sldImg"/>
          </p:nvPr>
        </p:nvSpPr>
        <p:spPr>
          <a:xfrm>
            <a:off x="-228600" y="1524000"/>
            <a:ext cx="73152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780edfb45_0_43:notes"/>
          <p:cNvSpPr txBox="1"/>
          <p:nvPr>
            <p:ph idx="1" type="body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11780edfb45_0_43:notes"/>
          <p:cNvSpPr/>
          <p:nvPr>
            <p:ph idx="2" type="sldImg"/>
          </p:nvPr>
        </p:nvSpPr>
        <p:spPr>
          <a:xfrm>
            <a:off x="-228600" y="1524000"/>
            <a:ext cx="73152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:notes"/>
          <p:cNvSpPr txBox="1"/>
          <p:nvPr>
            <p:ph idx="1" type="body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5:notes"/>
          <p:cNvSpPr/>
          <p:nvPr>
            <p:ph idx="2" type="sldImg"/>
          </p:nvPr>
        </p:nvSpPr>
        <p:spPr>
          <a:xfrm>
            <a:off x="-228600" y="1524000"/>
            <a:ext cx="73152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780edfb45_0_106:notes"/>
          <p:cNvSpPr txBox="1"/>
          <p:nvPr>
            <p:ph idx="1" type="body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11780edfb45_0_106:notes"/>
          <p:cNvSpPr/>
          <p:nvPr>
            <p:ph idx="2" type="sldImg"/>
          </p:nvPr>
        </p:nvSpPr>
        <p:spPr>
          <a:xfrm>
            <a:off x="-228600" y="1524000"/>
            <a:ext cx="73152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1780edfb45_0_67:notes"/>
          <p:cNvSpPr txBox="1"/>
          <p:nvPr>
            <p:ph idx="1" type="body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11780edfb45_0_67:notes"/>
          <p:cNvSpPr/>
          <p:nvPr>
            <p:ph idx="2" type="sldImg"/>
          </p:nvPr>
        </p:nvSpPr>
        <p:spPr>
          <a:xfrm>
            <a:off x="-228600" y="1524000"/>
            <a:ext cx="73152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17f53879c4_0_0:notes"/>
          <p:cNvSpPr txBox="1"/>
          <p:nvPr>
            <p:ph idx="1" type="body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117f53879c4_0_0:notes"/>
          <p:cNvSpPr/>
          <p:nvPr>
            <p:ph idx="2" type="sldImg"/>
          </p:nvPr>
        </p:nvSpPr>
        <p:spPr>
          <a:xfrm>
            <a:off x="-228600" y="1524000"/>
            <a:ext cx="7315200" cy="41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Пустой слайд">
  <p:cSld name="13_Пустой слайд">
    <p:bg>
      <p:bgPr>
        <a:solidFill>
          <a:schemeClr val="lt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5644443" y="310447"/>
            <a:ext cx="6858001" cy="623711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>
            <a:off x="92103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‹#›</a:t>
            </a:fld>
            <a:endParaRPr b="0" i="0" sz="12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7" name="Google Shape;17;p2"/>
          <p:cNvSpPr txBox="1"/>
          <p:nvPr>
            <p:ph type="title"/>
          </p:nvPr>
        </p:nvSpPr>
        <p:spPr>
          <a:xfrm>
            <a:off x="625703" y="365291"/>
            <a:ext cx="1072832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 showMasterSp="0">
  <p:cSld name="1_Title Only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/>
          <p:nvPr/>
        </p:nvSpPr>
        <p:spPr>
          <a:xfrm rot="10800000">
            <a:off x="0" y="0"/>
            <a:ext cx="12188952" cy="2667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1"/>
          <p:cNvSpPr txBox="1"/>
          <p:nvPr>
            <p:ph type="title"/>
          </p:nvPr>
        </p:nvSpPr>
        <p:spPr>
          <a:xfrm>
            <a:off x="685800" y="2667000"/>
            <a:ext cx="7493328" cy="193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8" name="Google Shape;68;p11"/>
          <p:cNvPicPr preferRelativeResize="0"/>
          <p:nvPr/>
        </p:nvPicPr>
        <p:blipFill rotWithShape="1">
          <a:blip r:embed="rId3">
            <a:alphaModFix/>
          </a:blip>
          <a:srcRect b="33333" l="20281" r="20789" t="33333"/>
          <a:stretch/>
        </p:blipFill>
        <p:spPr>
          <a:xfrm>
            <a:off x="685800" y="685800"/>
            <a:ext cx="16764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Only" showMasterSp="0">
  <p:cSld name="2_Title Only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/>
          <p:nvPr/>
        </p:nvSpPr>
        <p:spPr>
          <a:xfrm>
            <a:off x="0" y="4226560"/>
            <a:ext cx="12188952" cy="2667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2"/>
          <p:cNvSpPr txBox="1"/>
          <p:nvPr>
            <p:ph type="title"/>
          </p:nvPr>
        </p:nvSpPr>
        <p:spPr>
          <a:xfrm>
            <a:off x="685800" y="2667000"/>
            <a:ext cx="7493328" cy="193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Пользовательский макет">
  <p:cSld name="2_Пользовательский макет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p1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3"/>
          <p:cNvSpPr/>
          <p:nvPr/>
        </p:nvSpPr>
        <p:spPr>
          <a:xfrm rot="10800000">
            <a:off x="3048" y="0"/>
            <a:ext cx="12188952" cy="6858000"/>
          </a:xfrm>
          <a:prstGeom prst="rect">
            <a:avLst/>
          </a:prstGeom>
          <a:blipFill rotWithShape="1">
            <a:blip r:embed="rId2">
              <a:alphaModFix amt="3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Пользовательский макет">
  <p:cSld name="1_Пользовательский макет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4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4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4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льзовательский макет">
  <p:cSld name="Пользовательский макет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5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5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0" name="Google Shape;90;p15"/>
          <p:cNvPicPr preferRelativeResize="0"/>
          <p:nvPr/>
        </p:nvPicPr>
        <p:blipFill rotWithShape="1">
          <a:blip r:embed="rId2">
            <a:alphaModFix/>
          </a:blip>
          <a:srcRect b="14574" l="29244" r="23998" t="29959"/>
          <a:stretch/>
        </p:blipFill>
        <p:spPr>
          <a:xfrm flipH="1" rot="427144">
            <a:off x="525582" y="-542919"/>
            <a:ext cx="12670191" cy="8467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6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6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 showMasterSp="0" type="obj">
  <p:cSld name="OBJECT"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/>
          <p:nvPr/>
        </p:nvSpPr>
        <p:spPr>
          <a:xfrm rot="10800000">
            <a:off x="0" y="0"/>
            <a:ext cx="12188952" cy="2667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8"/>
          <p:cNvSpPr txBox="1"/>
          <p:nvPr>
            <p:ph type="title"/>
          </p:nvPr>
        </p:nvSpPr>
        <p:spPr>
          <a:xfrm>
            <a:off x="685800" y="2667000"/>
            <a:ext cx="7493328" cy="193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  <a:defRPr b="0" i="0" sz="6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526" y="715959"/>
            <a:ext cx="3528959" cy="71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11" name="Google Shape;111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>
  <p:cSld name="Заголовок и объект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3" name="Google Shape;123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1560575" y="0"/>
            <a:ext cx="10628376" cy="1691639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3"/>
          <p:cNvSpPr txBox="1"/>
          <p:nvPr>
            <p:ph type="ctrTitle"/>
          </p:nvPr>
        </p:nvSpPr>
        <p:spPr>
          <a:xfrm>
            <a:off x="704443" y="257555"/>
            <a:ext cx="10783112" cy="695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2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6" name="Google Shape;136;p23"/>
          <p:cNvSpPr txBox="1"/>
          <p:nvPr>
            <p:ph idx="2" type="body"/>
          </p:nvPr>
        </p:nvSpPr>
        <p:spPr>
          <a:xfrm>
            <a:off x="839788" y="2505074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2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8" name="Google Shape;138;p23"/>
          <p:cNvSpPr txBox="1"/>
          <p:nvPr>
            <p:ph idx="4" type="body"/>
          </p:nvPr>
        </p:nvSpPr>
        <p:spPr>
          <a:xfrm>
            <a:off x="6172200" y="2505074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54" name="Google Shape;154;p2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55" name="Google Shape;155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61" name="Google Shape;161;p2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62" name="Google Shape;162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685800" y="2667000"/>
            <a:ext cx="7493328" cy="193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1">
            <a:off x="-310445" y="310446"/>
            <a:ext cx="6858001" cy="623711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/>
          <p:nvPr>
            <p:ph type="title"/>
          </p:nvPr>
        </p:nvSpPr>
        <p:spPr>
          <a:xfrm>
            <a:off x="625703" y="365291"/>
            <a:ext cx="1072832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/>
          <p:nvPr/>
        </p:nvSpPr>
        <p:spPr>
          <a:xfrm>
            <a:off x="5618214" y="1143000"/>
            <a:ext cx="2489200" cy="5334000"/>
          </a:xfrm>
          <a:prstGeom prst="roundRect">
            <a:avLst>
              <a:gd fmla="val 1035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" name="Google Shape;3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0558" y="911677"/>
            <a:ext cx="2991442" cy="5796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6"/>
          <p:cNvSpPr/>
          <p:nvPr/>
        </p:nvSpPr>
        <p:spPr>
          <a:xfrm>
            <a:off x="1930400" y="812618"/>
            <a:ext cx="2489200" cy="5334000"/>
          </a:xfrm>
          <a:prstGeom prst="roundRect">
            <a:avLst>
              <a:gd fmla="val 1035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6758" y="530677"/>
            <a:ext cx="2991442" cy="5796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Пользовательский макет">
  <p:cSld name="4_Пользовательский макет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5644443" y="310447"/>
            <a:ext cx="6858001" cy="623711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" name="Google Shape;4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3912" y="711770"/>
            <a:ext cx="4135483" cy="5644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ользовательский макет">
  <p:cSld name="5_Пользовательский макет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5644443" y="310447"/>
            <a:ext cx="6858001" cy="623711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" name="Google Shape;5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4282" y="1226799"/>
            <a:ext cx="8126494" cy="4628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>
            <a:off x="0" y="0"/>
            <a:ext cx="12188952" cy="165506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9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0"/>
          <p:cNvSpPr txBox="1"/>
          <p:nvPr>
            <p:ph type="title"/>
          </p:nvPr>
        </p:nvSpPr>
        <p:spPr>
          <a:xfrm>
            <a:off x="685800" y="2667000"/>
            <a:ext cx="7493328" cy="193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/>
          <p:nvPr>
            <p:ph type="title"/>
          </p:nvPr>
        </p:nvSpPr>
        <p:spPr>
          <a:xfrm>
            <a:off x="685800" y="266700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0" u="none" cap="none" strike="noStrike"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/>
          <p:nvPr/>
        </p:nvSpPr>
        <p:spPr>
          <a:xfrm>
            <a:off x="685800" y="1628800"/>
            <a:ext cx="10810800" cy="51125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48"/>
              </a:buClr>
              <a:buSzPts val="5400"/>
              <a:buFont typeface="Play"/>
              <a:buNone/>
            </a:pPr>
            <a:r>
              <a:rPr b="1" i="0" lang="en-US" sz="5400" u="none" cap="none" strike="noStrike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Дипломный проект на тему:</a:t>
            </a:r>
            <a:br>
              <a:rPr b="1" i="0" lang="en-US" sz="5400" u="none" cap="none" strike="noStrike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1" i="0" lang="en-US" sz="5400" u="none" cap="none" strike="noStrike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r>
              <a:rPr b="1" lang="en-US" sz="540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Поиск и вычленение текста номеров машин</a:t>
            </a:r>
            <a:r>
              <a:rPr b="1" i="0" lang="en-US" sz="5400" u="none" cap="none" strike="noStrike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»</a:t>
            </a:r>
            <a:endParaRPr b="1" i="0" sz="5400" u="none" cap="none" strike="noStrike">
              <a:solidFill>
                <a:srgbClr val="333F48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48"/>
              </a:buClr>
              <a:buSzPts val="5400"/>
              <a:buFont typeface="Play"/>
              <a:buNone/>
            </a:pPr>
            <a:r>
              <a:t/>
            </a:r>
            <a:endParaRPr b="1" sz="5400">
              <a:solidFill>
                <a:srgbClr val="333F48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48"/>
              </a:buClr>
              <a:buSzPts val="5400"/>
              <a:buFont typeface="Play"/>
              <a:buNone/>
            </a:pPr>
            <a:r>
              <a:rPr b="0" i="0" lang="en-US" sz="5400" u="none" cap="none" strike="noStrike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Слушатели:</a:t>
            </a:r>
            <a:br>
              <a:rPr b="0" i="0" lang="en-US" sz="5400" u="none" cap="none" strike="noStrike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lang="en-US" sz="540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Морозов Леонид Леонидович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/>
          <p:nvPr/>
        </p:nvSpPr>
        <p:spPr>
          <a:xfrm>
            <a:off x="0" y="0"/>
            <a:ext cx="12189000" cy="1167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39"/>
          <p:cNvSpPr txBox="1"/>
          <p:nvPr>
            <p:ph type="title"/>
          </p:nvPr>
        </p:nvSpPr>
        <p:spPr>
          <a:xfrm>
            <a:off x="625703" y="207516"/>
            <a:ext cx="10728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Основная часть </a:t>
            </a:r>
            <a:endParaRPr/>
          </a:p>
        </p:txBody>
      </p:sp>
      <p:sp>
        <p:nvSpPr>
          <p:cNvPr id="287" name="Google Shape;287;p39"/>
          <p:cNvSpPr txBox="1"/>
          <p:nvPr>
            <p:ph idx="4294967295" type="sldNum"/>
          </p:nvPr>
        </p:nvSpPr>
        <p:spPr>
          <a:xfrm>
            <a:off x="9388475" y="6378575"/>
            <a:ext cx="2803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</a:t>
            </a:r>
            <a:endParaRPr/>
          </a:p>
        </p:txBody>
      </p:sp>
      <p:sp>
        <p:nvSpPr>
          <p:cNvPr id="288" name="Google Shape;288;p39"/>
          <p:cNvSpPr txBox="1"/>
          <p:nvPr/>
        </p:nvSpPr>
        <p:spPr>
          <a:xfrm>
            <a:off x="7341000" y="96750"/>
            <a:ext cx="4848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Поиск и вычленение текста номеров машин</a:t>
            </a:r>
            <a:endParaRPr sz="1500"/>
          </a:p>
        </p:txBody>
      </p:sp>
      <p:sp>
        <p:nvSpPr>
          <p:cNvPr id="289" name="Google Shape;289;p39"/>
          <p:cNvSpPr txBox="1"/>
          <p:nvPr/>
        </p:nvSpPr>
        <p:spPr>
          <a:xfrm>
            <a:off x="839350" y="1143850"/>
            <a:ext cx="9601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Модель 2 (распознавание номера)</a:t>
            </a:r>
            <a:endParaRPr/>
          </a:p>
        </p:txBody>
      </p:sp>
      <p:pic>
        <p:nvPicPr>
          <p:cNvPr id="290" name="Google Shape;29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5475" y="2702250"/>
            <a:ext cx="9846850" cy="395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9"/>
          <p:cNvSpPr txBox="1"/>
          <p:nvPr>
            <p:ph type="title"/>
          </p:nvPr>
        </p:nvSpPr>
        <p:spPr>
          <a:xfrm>
            <a:off x="825190" y="1638216"/>
            <a:ext cx="10728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Для обучения выбрана модель crnn. Построен результат лосса на выборках, для обучения взяты 5  epoch.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0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40"/>
          <p:cNvSpPr txBox="1"/>
          <p:nvPr>
            <p:ph type="title"/>
          </p:nvPr>
        </p:nvSpPr>
        <p:spPr>
          <a:xfrm>
            <a:off x="625703" y="365291"/>
            <a:ext cx="1072832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Выводы</a:t>
            </a:r>
            <a:endParaRPr/>
          </a:p>
        </p:txBody>
      </p:sp>
      <p:sp>
        <p:nvSpPr>
          <p:cNvPr id="298" name="Google Shape;298;p40"/>
          <p:cNvSpPr/>
          <p:nvPr/>
        </p:nvSpPr>
        <p:spPr>
          <a:xfrm>
            <a:off x="685800" y="1532674"/>
            <a:ext cx="10820400" cy="4250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651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40"/>
          <p:cNvSpPr txBox="1"/>
          <p:nvPr>
            <p:ph idx="4294967295" type="sldNum"/>
          </p:nvPr>
        </p:nvSpPr>
        <p:spPr>
          <a:xfrm>
            <a:off x="9388475" y="6378575"/>
            <a:ext cx="2803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</a:t>
            </a:r>
            <a:endParaRPr/>
          </a:p>
        </p:txBody>
      </p:sp>
      <p:sp>
        <p:nvSpPr>
          <p:cNvPr id="300" name="Google Shape;300;p40"/>
          <p:cNvSpPr/>
          <p:nvPr/>
        </p:nvSpPr>
        <p:spPr>
          <a:xfrm>
            <a:off x="838200" y="1685075"/>
            <a:ext cx="11137800" cy="42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800">
                <a:solidFill>
                  <a:schemeClr val="dk1"/>
                </a:solidFill>
              </a:rPr>
              <a:t>Проведен анализ фотографий и обработаны начальные данные</a:t>
            </a:r>
            <a:endParaRPr/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800">
                <a:solidFill>
                  <a:schemeClr val="dk1"/>
                </a:solidFill>
              </a:rPr>
              <a:t>Выполнена нейронная сеть, которая ищет контур номера на фотографии</a:t>
            </a:r>
            <a:endParaRPr/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800">
                <a:solidFill>
                  <a:schemeClr val="dk1"/>
                </a:solidFill>
              </a:rPr>
              <a:t>Выполнено выделение номера из фотографии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sz="2800">
                <a:solidFill>
                  <a:schemeClr val="dk1"/>
                </a:solidFill>
              </a:rPr>
              <a:t>Обучена модель crnn по распознаванию текста на фото</a:t>
            </a:r>
            <a:endParaRPr sz="2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40"/>
          <p:cNvSpPr txBox="1"/>
          <p:nvPr/>
        </p:nvSpPr>
        <p:spPr>
          <a:xfrm>
            <a:off x="7341000" y="96750"/>
            <a:ext cx="4848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Поиск и вычленение текста номеров машин</a:t>
            </a:r>
            <a:endParaRPr sz="1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1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41"/>
          <p:cNvSpPr txBox="1"/>
          <p:nvPr>
            <p:ph type="title"/>
          </p:nvPr>
        </p:nvSpPr>
        <p:spPr>
          <a:xfrm>
            <a:off x="685803" y="207116"/>
            <a:ext cx="10728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Список использованных источников</a:t>
            </a:r>
            <a:endParaRPr/>
          </a:p>
        </p:txBody>
      </p:sp>
      <p:sp>
        <p:nvSpPr>
          <p:cNvPr id="308" name="Google Shape;308;p41"/>
          <p:cNvSpPr/>
          <p:nvPr/>
        </p:nvSpPr>
        <p:spPr>
          <a:xfrm>
            <a:off x="685800" y="1532674"/>
            <a:ext cx="10820400" cy="4250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651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1"/>
          <p:cNvSpPr txBox="1"/>
          <p:nvPr>
            <p:ph idx="4294967295" type="sldNum"/>
          </p:nvPr>
        </p:nvSpPr>
        <p:spPr>
          <a:xfrm>
            <a:off x="9388475" y="6378575"/>
            <a:ext cx="2803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</a:t>
            </a:r>
            <a:endParaRPr/>
          </a:p>
        </p:txBody>
      </p:sp>
      <p:sp>
        <p:nvSpPr>
          <p:cNvPr id="310" name="Google Shape;310;p41"/>
          <p:cNvSpPr/>
          <p:nvPr/>
        </p:nvSpPr>
        <p:spPr>
          <a:xfrm>
            <a:off x="797250" y="1167386"/>
            <a:ext cx="10820400" cy="42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800">
                <a:solidFill>
                  <a:schemeClr val="dk1"/>
                </a:solidFill>
              </a:rPr>
              <a:t>https://github.com/</a:t>
            </a:r>
            <a:endParaRPr>
              <a:solidFill>
                <a:schemeClr val="dk1"/>
              </a:solidFill>
            </a:endParaRPr>
          </a:p>
          <a:p>
            <a:pPr indent="-34290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800">
                <a:solidFill>
                  <a:schemeClr val="dk1"/>
                </a:solidFill>
              </a:rPr>
              <a:t>https://habr.com/</a:t>
            </a:r>
            <a:endParaRPr>
              <a:solidFill>
                <a:schemeClr val="dk1"/>
              </a:solidFill>
            </a:endParaRPr>
          </a:p>
          <a:p>
            <a:pPr indent="-34290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800">
                <a:solidFill>
                  <a:schemeClr val="dk1"/>
                </a:solidFill>
              </a:rPr>
              <a:t>https://russianblogs.com/article/4019520048/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sz="2800">
                <a:solidFill>
                  <a:schemeClr val="dk1"/>
                </a:solidFill>
              </a:rPr>
              <a:t>https://pyimagesearch.com/2014/08/25/4-point-opencv-getperspective-transform-example/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sz="2800">
                <a:solidFill>
                  <a:schemeClr val="dk1"/>
                </a:solidFill>
              </a:rPr>
              <a:t>https://pytorch.org/docs/stable/nn.html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sz="2800">
                <a:solidFill>
                  <a:schemeClr val="dk1"/>
                </a:solidFill>
              </a:rPr>
              <a:t>http://shujkova.ru/sites/default/files/lec3.pdf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311" name="Google Shape;311;p41"/>
          <p:cNvSpPr txBox="1"/>
          <p:nvPr/>
        </p:nvSpPr>
        <p:spPr>
          <a:xfrm>
            <a:off x="7341000" y="96750"/>
            <a:ext cx="4848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Поиск и вычленение текста номеров машин</a:t>
            </a:r>
            <a:endParaRPr sz="1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2"/>
          <p:cNvSpPr/>
          <p:nvPr/>
        </p:nvSpPr>
        <p:spPr>
          <a:xfrm>
            <a:off x="0" y="0"/>
            <a:ext cx="12189000" cy="1167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42"/>
          <p:cNvSpPr/>
          <p:nvPr/>
        </p:nvSpPr>
        <p:spPr>
          <a:xfrm>
            <a:off x="685800" y="1532674"/>
            <a:ext cx="10820400" cy="42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651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p42"/>
          <p:cNvPicPr preferRelativeResize="0"/>
          <p:nvPr/>
        </p:nvPicPr>
        <p:blipFill rotWithShape="1">
          <a:blip r:embed="rId4">
            <a:alphaModFix/>
          </a:blip>
          <a:srcRect b="2391" l="0" r="0" t="0"/>
          <a:stretch/>
        </p:blipFill>
        <p:spPr>
          <a:xfrm>
            <a:off x="2483875" y="166312"/>
            <a:ext cx="7580450" cy="652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31"/>
          <p:cNvSpPr txBox="1"/>
          <p:nvPr>
            <p:ph type="title"/>
          </p:nvPr>
        </p:nvSpPr>
        <p:spPr>
          <a:xfrm>
            <a:off x="625703" y="365291"/>
            <a:ext cx="1072832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Актуальность темы и ее проблематика</a:t>
            </a:r>
            <a:endParaRPr/>
          </a:p>
        </p:txBody>
      </p:sp>
      <p:sp>
        <p:nvSpPr>
          <p:cNvPr id="188" name="Google Shape;188;p31"/>
          <p:cNvSpPr/>
          <p:nvPr/>
        </p:nvSpPr>
        <p:spPr>
          <a:xfrm>
            <a:off x="685800" y="1478925"/>
            <a:ext cx="10820400" cy="25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651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1"/>
          <p:cNvSpPr txBox="1"/>
          <p:nvPr>
            <p:ph idx="4294967295" type="sldNum"/>
          </p:nvPr>
        </p:nvSpPr>
        <p:spPr>
          <a:xfrm>
            <a:off x="9388475" y="6378575"/>
            <a:ext cx="280352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</a:t>
            </a:r>
            <a:endParaRPr/>
          </a:p>
        </p:txBody>
      </p:sp>
      <p:sp>
        <p:nvSpPr>
          <p:cNvPr id="190" name="Google Shape;190;p31"/>
          <p:cNvSpPr/>
          <p:nvPr/>
        </p:nvSpPr>
        <p:spPr>
          <a:xfrm>
            <a:off x="838200" y="1685075"/>
            <a:ext cx="10820400" cy="23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Цель – найти и распознать текст всех номеров на изображении. Данная задача актуальна и в настоящие время и применяется повсеместно в таких сферах как парковки, система штрафов ГИБДД. </a:t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7399" y="3429000"/>
            <a:ext cx="4157100" cy="28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7800" y="3369353"/>
            <a:ext cx="4157100" cy="300008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1"/>
          <p:cNvSpPr txBox="1"/>
          <p:nvPr/>
        </p:nvSpPr>
        <p:spPr>
          <a:xfrm>
            <a:off x="7344000" y="107500"/>
            <a:ext cx="4848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Поиск и вычленение текста номеров машин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/>
          <p:nvPr/>
        </p:nvSpPr>
        <p:spPr>
          <a:xfrm>
            <a:off x="0" y="0"/>
            <a:ext cx="12189000" cy="1167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32"/>
          <p:cNvSpPr txBox="1"/>
          <p:nvPr>
            <p:ph type="title"/>
          </p:nvPr>
        </p:nvSpPr>
        <p:spPr>
          <a:xfrm>
            <a:off x="625703" y="207516"/>
            <a:ext cx="10728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Актуальность темы и ее проблематика</a:t>
            </a:r>
            <a:endParaRPr/>
          </a:p>
        </p:txBody>
      </p:sp>
      <p:sp>
        <p:nvSpPr>
          <p:cNvPr id="200" name="Google Shape;200;p32"/>
          <p:cNvSpPr/>
          <p:nvPr/>
        </p:nvSpPr>
        <p:spPr>
          <a:xfrm>
            <a:off x="685800" y="1478925"/>
            <a:ext cx="10820400" cy="25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651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2"/>
          <p:cNvSpPr txBox="1"/>
          <p:nvPr>
            <p:ph idx="4294967295" type="sldNum"/>
          </p:nvPr>
        </p:nvSpPr>
        <p:spPr>
          <a:xfrm>
            <a:off x="9388475" y="6378575"/>
            <a:ext cx="2803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</a:t>
            </a:r>
            <a:endParaRPr/>
          </a:p>
        </p:txBody>
      </p:sp>
      <p:sp>
        <p:nvSpPr>
          <p:cNvPr id="202" name="Google Shape;202;p32"/>
          <p:cNvSpPr txBox="1"/>
          <p:nvPr/>
        </p:nvSpPr>
        <p:spPr>
          <a:xfrm>
            <a:off x="685800" y="1533225"/>
            <a:ext cx="9859200" cy="16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</a:rPr>
              <a:t>Функции, которые может выполнять система автоматического распознавания автомобильных номеров довольно разнообразны: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</a:rPr>
              <a:t>контроль въезда и выезда на контролируемую территорию;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</a:rPr>
              <a:t>ограничение выезда с территории предприятия, к примеру, автостанции, клиента, не совершившего оплату;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</a:rPr>
              <a:t>осуществление контроля загрузки сервисной зоны.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03" name="Google Shape;203;p32"/>
          <p:cNvSpPr txBox="1"/>
          <p:nvPr/>
        </p:nvSpPr>
        <p:spPr>
          <a:xfrm>
            <a:off x="7341000" y="96750"/>
            <a:ext cx="4848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Поиск и вычленение текста номеров машин</a:t>
            </a:r>
            <a:endParaRPr sz="1500"/>
          </a:p>
        </p:txBody>
      </p:sp>
      <p:sp>
        <p:nvSpPr>
          <p:cNvPr id="204" name="Google Shape;204;p32"/>
          <p:cNvSpPr txBox="1"/>
          <p:nvPr/>
        </p:nvSpPr>
        <p:spPr>
          <a:xfrm>
            <a:off x="685800" y="3429000"/>
            <a:ext cx="10168800" cy="30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</a:rPr>
              <a:t>П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</a:rPr>
              <a:t>реимущества, которые предоставляет система распознавания номеров автомобилей: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</a:rPr>
              <a:t>значительное повышение уровня безопасности;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</a:rPr>
              <a:t>исключается возможность для третьих лиц проникнуть на охраняемую территорию используя поддельные или похищенные магнитные пропуска или электронные брелоки. (автомобиль тоже можно угнать, но это намного сложнее);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</a:rPr>
              <a:t>автоматическое ведение отчетности о транспортных средствах с возможностью формирования многочисленных отчетов;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</a:rPr>
              <a:t>возможности удаленного доступа позволяют руководству организации контролировать работу служащих;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</a:rPr>
              <a:t>систему распознавания автомобильных номеров можно легко интегрировать в общую структуру организации.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/>
          <p:nvPr/>
        </p:nvSpPr>
        <p:spPr>
          <a:xfrm>
            <a:off x="0" y="0"/>
            <a:ext cx="12189000" cy="1167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33"/>
          <p:cNvSpPr txBox="1"/>
          <p:nvPr>
            <p:ph type="title"/>
          </p:nvPr>
        </p:nvSpPr>
        <p:spPr>
          <a:xfrm>
            <a:off x="625703" y="207516"/>
            <a:ext cx="10728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Основная часть </a:t>
            </a:r>
            <a:endParaRPr/>
          </a:p>
        </p:txBody>
      </p:sp>
      <p:sp>
        <p:nvSpPr>
          <p:cNvPr id="211" name="Google Shape;211;p33"/>
          <p:cNvSpPr txBox="1"/>
          <p:nvPr>
            <p:ph idx="4294967295" type="sldNum"/>
          </p:nvPr>
        </p:nvSpPr>
        <p:spPr>
          <a:xfrm>
            <a:off x="9388475" y="6378575"/>
            <a:ext cx="2803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</a:t>
            </a:r>
            <a:endParaRPr/>
          </a:p>
        </p:txBody>
      </p:sp>
      <p:sp>
        <p:nvSpPr>
          <p:cNvPr id="212" name="Google Shape;212;p33"/>
          <p:cNvSpPr txBox="1"/>
          <p:nvPr/>
        </p:nvSpPr>
        <p:spPr>
          <a:xfrm>
            <a:off x="7341000" y="96750"/>
            <a:ext cx="4848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Поиск и вычленение текста номеров машин</a:t>
            </a:r>
            <a:endParaRPr sz="1500"/>
          </a:p>
        </p:txBody>
      </p:sp>
      <p:sp>
        <p:nvSpPr>
          <p:cNvPr id="213" name="Google Shape;213;p33"/>
          <p:cNvSpPr txBox="1"/>
          <p:nvPr>
            <p:ph type="title"/>
          </p:nvPr>
        </p:nvSpPr>
        <p:spPr>
          <a:xfrm>
            <a:off x="730353" y="1456366"/>
            <a:ext cx="10728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Данные: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3"/>
          <p:cNvSpPr txBox="1"/>
          <p:nvPr>
            <p:ph type="title"/>
          </p:nvPr>
        </p:nvSpPr>
        <p:spPr>
          <a:xfrm>
            <a:off x="979475" y="2307525"/>
            <a:ext cx="10728300" cy="27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-37719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600"/>
              <a:t>25632 тренировочных фотографий</a:t>
            </a:r>
            <a:endParaRPr sz="2600"/>
          </a:p>
          <a:p>
            <a:pPr indent="-37719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600"/>
              <a:t>файл json, для тренировки с размеченными координатами номера автомобиля(координаты 4 точек) и текстом на номере </a:t>
            </a:r>
            <a:endParaRPr sz="2600"/>
          </a:p>
          <a:p>
            <a:pPr indent="-37719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600"/>
              <a:t>3187 тестовых фотографий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/>
          <p:nvPr/>
        </p:nvSpPr>
        <p:spPr>
          <a:xfrm>
            <a:off x="0" y="0"/>
            <a:ext cx="12189000" cy="1167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34"/>
          <p:cNvSpPr txBox="1"/>
          <p:nvPr>
            <p:ph type="title"/>
          </p:nvPr>
        </p:nvSpPr>
        <p:spPr>
          <a:xfrm>
            <a:off x="625703" y="207516"/>
            <a:ext cx="10728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Основная часть </a:t>
            </a:r>
            <a:endParaRPr/>
          </a:p>
        </p:txBody>
      </p:sp>
      <p:sp>
        <p:nvSpPr>
          <p:cNvPr id="221" name="Google Shape;221;p34"/>
          <p:cNvSpPr txBox="1"/>
          <p:nvPr>
            <p:ph idx="4294967295" type="sldNum"/>
          </p:nvPr>
        </p:nvSpPr>
        <p:spPr>
          <a:xfrm>
            <a:off x="9388475" y="6378575"/>
            <a:ext cx="2803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</a:t>
            </a:r>
            <a:endParaRPr/>
          </a:p>
        </p:txBody>
      </p:sp>
      <p:sp>
        <p:nvSpPr>
          <p:cNvPr id="222" name="Google Shape;222;p34"/>
          <p:cNvSpPr txBox="1"/>
          <p:nvPr/>
        </p:nvSpPr>
        <p:spPr>
          <a:xfrm>
            <a:off x="7341000" y="96750"/>
            <a:ext cx="4848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Поиск и вычленение текста номеров машин</a:t>
            </a:r>
            <a:endParaRPr sz="1500"/>
          </a:p>
        </p:txBody>
      </p:sp>
      <p:sp>
        <p:nvSpPr>
          <p:cNvPr id="223" name="Google Shape;223;p34"/>
          <p:cNvSpPr txBox="1"/>
          <p:nvPr>
            <p:ph type="title"/>
          </p:nvPr>
        </p:nvSpPr>
        <p:spPr>
          <a:xfrm>
            <a:off x="730350" y="1295152"/>
            <a:ext cx="10728300" cy="10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Примеры данных</a:t>
            </a:r>
            <a:r>
              <a:rPr lang="en-US" sz="2600"/>
              <a:t>: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700" y="1859625"/>
            <a:ext cx="4899400" cy="390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0450" y="1880136"/>
            <a:ext cx="4848000" cy="3866113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4"/>
          <p:cNvSpPr txBox="1"/>
          <p:nvPr>
            <p:ph type="title"/>
          </p:nvPr>
        </p:nvSpPr>
        <p:spPr>
          <a:xfrm>
            <a:off x="730350" y="5949500"/>
            <a:ext cx="48993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66"/>
              <a:t>Координаты</a:t>
            </a:r>
            <a:r>
              <a:rPr lang="en-US" sz="2266"/>
              <a:t>:</a:t>
            </a:r>
            <a:endParaRPr sz="2266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9518"/>
              <a:buFont typeface="Arial"/>
              <a:buNone/>
            </a:pPr>
            <a:r>
              <a:rPr lang="en-US" sz="1383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(180, 889), (596, 951), (598, 1056), (185, 983)</a:t>
            </a:r>
            <a:endParaRPr sz="1383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4"/>
          <p:cNvSpPr txBox="1"/>
          <p:nvPr/>
        </p:nvSpPr>
        <p:spPr>
          <a:xfrm>
            <a:off x="6666425" y="5766750"/>
            <a:ext cx="5522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Текст</a:t>
            </a:r>
            <a:r>
              <a:rPr lang="en-US"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: В060ВВ125</a:t>
            </a:r>
            <a:endParaRPr sz="20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/>
          <p:nvPr/>
        </p:nvSpPr>
        <p:spPr>
          <a:xfrm>
            <a:off x="0" y="0"/>
            <a:ext cx="12188952" cy="116738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35"/>
          <p:cNvSpPr txBox="1"/>
          <p:nvPr>
            <p:ph type="title"/>
          </p:nvPr>
        </p:nvSpPr>
        <p:spPr>
          <a:xfrm>
            <a:off x="154890" y="99166"/>
            <a:ext cx="10728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Основная часть</a:t>
            </a:r>
            <a:endParaRPr/>
          </a:p>
        </p:txBody>
      </p:sp>
      <p:sp>
        <p:nvSpPr>
          <p:cNvPr id="234" name="Google Shape;234;p35"/>
          <p:cNvSpPr txBox="1"/>
          <p:nvPr>
            <p:ph idx="4294967295" type="sldNum"/>
          </p:nvPr>
        </p:nvSpPr>
        <p:spPr>
          <a:xfrm>
            <a:off x="9388475" y="6378575"/>
            <a:ext cx="2803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</a:t>
            </a:r>
            <a:endParaRPr/>
          </a:p>
        </p:txBody>
      </p:sp>
      <p:sp>
        <p:nvSpPr>
          <p:cNvPr id="235" name="Google Shape;235;p35"/>
          <p:cNvSpPr txBox="1"/>
          <p:nvPr>
            <p:ph type="title"/>
          </p:nvPr>
        </p:nvSpPr>
        <p:spPr>
          <a:xfrm>
            <a:off x="825190" y="1638216"/>
            <a:ext cx="10728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Для обучения выбрана модель mask r-cnn, в которой будут обучены последние слои для детекции bounding box и для сегментации маски, который окружает точки. Построен результат лосса на выборках, для обучения взяты 3  epoch.</a:t>
            </a:r>
            <a:endParaRPr sz="2000"/>
          </a:p>
        </p:txBody>
      </p:sp>
      <p:sp>
        <p:nvSpPr>
          <p:cNvPr id="236" name="Google Shape;236;p35"/>
          <p:cNvSpPr txBox="1"/>
          <p:nvPr>
            <p:ph type="title"/>
          </p:nvPr>
        </p:nvSpPr>
        <p:spPr>
          <a:xfrm>
            <a:off x="511990" y="824791"/>
            <a:ext cx="10728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Модель 1 (детекция, сегментация)</a:t>
            </a:r>
            <a:endParaRPr sz="3500"/>
          </a:p>
        </p:txBody>
      </p:sp>
      <p:sp>
        <p:nvSpPr>
          <p:cNvPr id="237" name="Google Shape;237;p35"/>
          <p:cNvSpPr txBox="1"/>
          <p:nvPr/>
        </p:nvSpPr>
        <p:spPr>
          <a:xfrm>
            <a:off x="7341000" y="96750"/>
            <a:ext cx="4848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Поиск и вычленение текста номеров машин</a:t>
            </a:r>
            <a:endParaRPr sz="1500"/>
          </a:p>
        </p:txBody>
      </p:sp>
      <p:pic>
        <p:nvPicPr>
          <p:cNvPr id="238" name="Google Shape;23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325" y="2963922"/>
            <a:ext cx="10728300" cy="3829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/>
          <p:nvPr/>
        </p:nvSpPr>
        <p:spPr>
          <a:xfrm>
            <a:off x="0" y="0"/>
            <a:ext cx="12189000" cy="1167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36"/>
          <p:cNvSpPr txBox="1"/>
          <p:nvPr>
            <p:ph type="title"/>
          </p:nvPr>
        </p:nvSpPr>
        <p:spPr>
          <a:xfrm>
            <a:off x="154890" y="99166"/>
            <a:ext cx="10728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Основная часть</a:t>
            </a:r>
            <a:endParaRPr/>
          </a:p>
        </p:txBody>
      </p:sp>
      <p:sp>
        <p:nvSpPr>
          <p:cNvPr id="245" name="Google Shape;245;p36"/>
          <p:cNvSpPr txBox="1"/>
          <p:nvPr>
            <p:ph idx="4294967295" type="sldNum"/>
          </p:nvPr>
        </p:nvSpPr>
        <p:spPr>
          <a:xfrm>
            <a:off x="9388475" y="6378575"/>
            <a:ext cx="2803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</a:t>
            </a:r>
            <a:endParaRPr/>
          </a:p>
        </p:txBody>
      </p:sp>
      <p:sp>
        <p:nvSpPr>
          <p:cNvPr id="246" name="Google Shape;246;p36"/>
          <p:cNvSpPr txBox="1"/>
          <p:nvPr>
            <p:ph type="title"/>
          </p:nvPr>
        </p:nvSpPr>
        <p:spPr>
          <a:xfrm>
            <a:off x="532465" y="804316"/>
            <a:ext cx="10728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Модель 1 (детекция, сегментация). Результаты модели на тесте:</a:t>
            </a:r>
            <a:endParaRPr sz="3500"/>
          </a:p>
        </p:txBody>
      </p:sp>
      <p:sp>
        <p:nvSpPr>
          <p:cNvPr id="247" name="Google Shape;247;p36"/>
          <p:cNvSpPr txBox="1"/>
          <p:nvPr/>
        </p:nvSpPr>
        <p:spPr>
          <a:xfrm>
            <a:off x="7341000" y="96750"/>
            <a:ext cx="4848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Поиск и вычленение текста номеров машин</a:t>
            </a:r>
            <a:endParaRPr sz="1500"/>
          </a:p>
        </p:txBody>
      </p:sp>
      <p:pic>
        <p:nvPicPr>
          <p:cNvPr id="248" name="Google Shape;24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6275" y="2997225"/>
            <a:ext cx="6363000" cy="386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3625" y="1923300"/>
            <a:ext cx="54483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7"/>
          <p:cNvSpPr/>
          <p:nvPr/>
        </p:nvSpPr>
        <p:spPr>
          <a:xfrm>
            <a:off x="0" y="0"/>
            <a:ext cx="12189000" cy="1167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7"/>
          <p:cNvSpPr txBox="1"/>
          <p:nvPr>
            <p:ph type="title"/>
          </p:nvPr>
        </p:nvSpPr>
        <p:spPr>
          <a:xfrm>
            <a:off x="625703" y="207516"/>
            <a:ext cx="10728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Основная часть </a:t>
            </a:r>
            <a:endParaRPr/>
          </a:p>
        </p:txBody>
      </p:sp>
      <p:sp>
        <p:nvSpPr>
          <p:cNvPr id="256" name="Google Shape;256;p37"/>
          <p:cNvSpPr txBox="1"/>
          <p:nvPr>
            <p:ph idx="4294967295" type="sldNum"/>
          </p:nvPr>
        </p:nvSpPr>
        <p:spPr>
          <a:xfrm>
            <a:off x="9388475" y="6378575"/>
            <a:ext cx="2803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</a:t>
            </a:r>
            <a:endParaRPr/>
          </a:p>
        </p:txBody>
      </p:sp>
      <p:sp>
        <p:nvSpPr>
          <p:cNvPr id="257" name="Google Shape;257;p37"/>
          <p:cNvSpPr txBox="1"/>
          <p:nvPr/>
        </p:nvSpPr>
        <p:spPr>
          <a:xfrm>
            <a:off x="7341000" y="96750"/>
            <a:ext cx="4848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Поиск и вычленение текста номеров машин</a:t>
            </a:r>
            <a:endParaRPr sz="1500"/>
          </a:p>
        </p:txBody>
      </p:sp>
      <p:sp>
        <p:nvSpPr>
          <p:cNvPr id="258" name="Google Shape;258;p37"/>
          <p:cNvSpPr txBox="1"/>
          <p:nvPr>
            <p:ph type="title"/>
          </p:nvPr>
        </p:nvSpPr>
        <p:spPr>
          <a:xfrm>
            <a:off x="625700" y="1295152"/>
            <a:ext cx="10728300" cy="10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Использование ROI (Region Of Interest) для выявления номера</a:t>
            </a:r>
            <a:r>
              <a:rPr lang="en-US" sz="2600"/>
              <a:t>: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2750" y="2175838"/>
            <a:ext cx="3282484" cy="261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700" y="2449599"/>
            <a:ext cx="5244549" cy="33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7"/>
          <p:cNvSpPr txBox="1"/>
          <p:nvPr>
            <p:ph type="title"/>
          </p:nvPr>
        </p:nvSpPr>
        <p:spPr>
          <a:xfrm>
            <a:off x="625700" y="1938950"/>
            <a:ext cx="6103200" cy="10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22"/>
              <a:t>Пример </a:t>
            </a:r>
            <a:r>
              <a:rPr lang="en-US" sz="1822"/>
              <a:t>ROI по преобразованию изображения:</a:t>
            </a:r>
            <a:endParaRPr sz="182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7"/>
          <p:cNvSpPr txBox="1"/>
          <p:nvPr>
            <p:ph type="title"/>
          </p:nvPr>
        </p:nvSpPr>
        <p:spPr>
          <a:xfrm>
            <a:off x="6868025" y="1801125"/>
            <a:ext cx="6103200" cy="10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22"/>
              <a:t>Использование</a:t>
            </a:r>
            <a:r>
              <a:rPr lang="en-US" sz="1822"/>
              <a:t> ROI на нашем датасете:</a:t>
            </a:r>
            <a:endParaRPr sz="182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7"/>
          <p:cNvSpPr txBox="1"/>
          <p:nvPr>
            <p:ph type="title"/>
          </p:nvPr>
        </p:nvSpPr>
        <p:spPr>
          <a:xfrm>
            <a:off x="326625" y="5761600"/>
            <a:ext cx="6103200" cy="10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Функции для</a:t>
            </a:r>
            <a:r>
              <a:rPr lang="en-US" sz="1300"/>
              <a:t> преобразования изображения использованы из библиотеки cv2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5138" y="5254625"/>
            <a:ext cx="3571875" cy="11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7"/>
          <p:cNvSpPr txBox="1"/>
          <p:nvPr>
            <p:ph type="title"/>
          </p:nvPr>
        </p:nvSpPr>
        <p:spPr>
          <a:xfrm>
            <a:off x="6975525" y="4836450"/>
            <a:ext cx="6103200" cy="10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22"/>
              <a:t>Полученное изображение</a:t>
            </a:r>
            <a:r>
              <a:rPr lang="en-US" sz="1822"/>
              <a:t>:</a:t>
            </a:r>
            <a:endParaRPr sz="182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8"/>
          <p:cNvSpPr/>
          <p:nvPr/>
        </p:nvSpPr>
        <p:spPr>
          <a:xfrm>
            <a:off x="0" y="0"/>
            <a:ext cx="12189000" cy="1167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8"/>
          <p:cNvSpPr txBox="1"/>
          <p:nvPr>
            <p:ph type="title"/>
          </p:nvPr>
        </p:nvSpPr>
        <p:spPr>
          <a:xfrm>
            <a:off x="576728" y="-9"/>
            <a:ext cx="10728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Основная часть </a:t>
            </a:r>
            <a:endParaRPr/>
          </a:p>
        </p:txBody>
      </p:sp>
      <p:sp>
        <p:nvSpPr>
          <p:cNvPr id="272" name="Google Shape;272;p38"/>
          <p:cNvSpPr txBox="1"/>
          <p:nvPr>
            <p:ph idx="4294967295" type="sldNum"/>
          </p:nvPr>
        </p:nvSpPr>
        <p:spPr>
          <a:xfrm>
            <a:off x="9388475" y="6378575"/>
            <a:ext cx="2803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</a:t>
            </a:r>
            <a:endParaRPr/>
          </a:p>
        </p:txBody>
      </p:sp>
      <p:sp>
        <p:nvSpPr>
          <p:cNvPr id="273" name="Google Shape;273;p38"/>
          <p:cNvSpPr txBox="1"/>
          <p:nvPr/>
        </p:nvSpPr>
        <p:spPr>
          <a:xfrm>
            <a:off x="7341000" y="96750"/>
            <a:ext cx="4848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333F48"/>
                </a:solidFill>
                <a:latin typeface="Play"/>
                <a:ea typeface="Play"/>
                <a:cs typeface="Play"/>
                <a:sym typeface="Play"/>
              </a:rPr>
              <a:t>Поиск и вычленение текста номеров машин</a:t>
            </a:r>
            <a:endParaRPr sz="1500"/>
          </a:p>
        </p:txBody>
      </p:sp>
      <p:sp>
        <p:nvSpPr>
          <p:cNvPr id="274" name="Google Shape;274;p38"/>
          <p:cNvSpPr txBox="1"/>
          <p:nvPr>
            <p:ph type="title"/>
          </p:nvPr>
        </p:nvSpPr>
        <p:spPr>
          <a:xfrm>
            <a:off x="625700" y="1938950"/>
            <a:ext cx="6103200" cy="10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22"/>
              <a:t>Пример ROI по преобразоваию изображения:</a:t>
            </a:r>
            <a:endParaRPr sz="182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8"/>
          <p:cNvSpPr txBox="1"/>
          <p:nvPr>
            <p:ph type="title"/>
          </p:nvPr>
        </p:nvSpPr>
        <p:spPr>
          <a:xfrm>
            <a:off x="6868025" y="1801125"/>
            <a:ext cx="6103200" cy="10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22"/>
              <a:t>Использование ROI на нашем датасете:</a:t>
            </a:r>
            <a:endParaRPr sz="182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8"/>
          <p:cNvSpPr txBox="1"/>
          <p:nvPr>
            <p:ph type="title"/>
          </p:nvPr>
        </p:nvSpPr>
        <p:spPr>
          <a:xfrm>
            <a:off x="532465" y="575716"/>
            <a:ext cx="10728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Модель 1. Результаты модели на тесте:</a:t>
            </a:r>
            <a:endParaRPr sz="3500"/>
          </a:p>
        </p:txBody>
      </p:sp>
      <p:pic>
        <p:nvPicPr>
          <p:cNvPr id="277" name="Google Shape;27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625" y="2965550"/>
            <a:ext cx="3298975" cy="254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4825" y="2965550"/>
            <a:ext cx="3806361" cy="254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8950" y="2661350"/>
            <a:ext cx="318135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50413" y="4357175"/>
            <a:ext cx="4338425" cy="95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